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916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97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48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1303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33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82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20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92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6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93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97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1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38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588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4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6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3361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7" r:id="rId12"/>
    <p:sldLayoutId id="2147483722" r:id="rId13"/>
    <p:sldLayoutId id="2147483723" r:id="rId14"/>
    <p:sldLayoutId id="2147483724" r:id="rId15"/>
    <p:sldLayoutId id="2147483725" r:id="rId16"/>
    <p:sldLayoutId id="2147483726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postal_codes_of_Canada:_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99059-4BD7-4E8B-A047-C6F1EB70C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028777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C8127F-F5D5-47F3-9637-D3ED7A638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965" y="1673524"/>
            <a:ext cx="3485073" cy="24457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effectLst/>
              </a:rPr>
              <a:t>Capstone Project - The Battle of Neighborhoods </a:t>
            </a:r>
            <a:endParaRPr lang="de-DE" sz="40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66E5FEF-1867-4E32-BF3F-1498DB618F03}"/>
              </a:ext>
            </a:extLst>
          </p:cNvPr>
          <p:cNvSpPr/>
          <p:nvPr/>
        </p:nvSpPr>
        <p:spPr>
          <a:xfrm>
            <a:off x="994275" y="4372322"/>
            <a:ext cx="4100418" cy="777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645"/>
              </a:spcBef>
              <a:spcAft>
                <a:spcPts val="0"/>
              </a:spcAft>
            </a:pPr>
            <a:r>
              <a:rPr lang="en-US" sz="2000" b="1" kern="1800" dirty="0">
                <a:solidFill>
                  <a:schemeClr val="accent2">
                    <a:lumMod val="75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Finding a Better Place in Scarborough, Toronto</a:t>
            </a:r>
            <a:endParaRPr lang="de-DE" sz="2000" dirty="0">
              <a:solidFill>
                <a:schemeClr val="accent2">
                  <a:lumMod val="7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806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B684E-E1B9-47E1-A0A2-2E8F45A1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b="1" dirty="0"/>
              <a:t>1. </a:t>
            </a:r>
            <a:r>
              <a:rPr lang="de-DE" b="1" dirty="0" err="1"/>
              <a:t>Introduction</a:t>
            </a:r>
            <a:endParaRPr lang="de-DE" b="1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4F4AA43-0EB0-45BA-895E-EB6AF39B9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6" y="2063788"/>
            <a:ext cx="5852776" cy="3291840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8B24B55-5414-4737-9E84-D07ED8866380}"/>
              </a:ext>
            </a:extLst>
          </p:cNvPr>
          <p:cNvSpPr/>
          <p:nvPr/>
        </p:nvSpPr>
        <p:spPr>
          <a:xfrm>
            <a:off x="7766738" y="2063788"/>
            <a:ext cx="39501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 panose="020F0502020204030204" pitchFamily="34" charset="0"/>
              </a:rPr>
              <a:t>Toronto is the largest city in Canada, </a:t>
            </a:r>
            <a:r>
              <a:rPr lang="en-US" dirty="0">
                <a:latin typeface="+mj-lt"/>
              </a:rPr>
              <a:t>the capital of the province of Ontario</a:t>
            </a:r>
            <a:endParaRPr lang="en-US" dirty="0">
              <a:latin typeface="+mj-lt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population of the metropolitan area (census area) increased from 4.1 million in 1992 to 5.6 million in 2011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* The Greater Toronto Area had more than 6.2 million in 2010.</a:t>
            </a:r>
            <a:endParaRPr lang="de-DE" dirty="0">
              <a:latin typeface="+mj-lt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277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1A9F6C-5765-4FB5-89A7-E99D71E8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effectLst/>
              </a:rPr>
              <a:t>Business Problems: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A5EF6F-B7E1-4914-879A-1846C5E5D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>
                <a:effectLst/>
              </a:rPr>
              <a:t>The main purpose of this project is to propose a better neighborhood in a new city for people moving there. Social presence in society about like-minded people. Connect to the airport, bus stop, city center, markets, and other daily necessities nearby.</a:t>
            </a:r>
            <a:endParaRPr lang="de-DE" dirty="0">
              <a:effectLst/>
            </a:endParaRPr>
          </a:p>
          <a:p>
            <a:pPr lvl="0"/>
            <a:r>
              <a:rPr lang="en-US" dirty="0">
                <a:effectLst/>
              </a:rPr>
              <a:t>List sorted of houses by housing price in ascending or descending order</a:t>
            </a:r>
            <a:endParaRPr lang="de-DE" dirty="0">
              <a:effectLst/>
            </a:endParaRPr>
          </a:p>
          <a:p>
            <a:pPr lvl="0"/>
            <a:r>
              <a:rPr lang="en-US" dirty="0">
                <a:effectLst/>
              </a:rPr>
              <a:t>Sort the list of schools by location, fee, rating, and rating</a:t>
            </a:r>
            <a:endParaRPr lang="de-DE" dirty="0">
              <a:effectLst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125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C6058-9B73-4308-B1E8-593A33FF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5100" b="1" dirty="0">
                <a:effectLst/>
              </a:rPr>
              <a:t>2. Data Section</a:t>
            </a:r>
            <a:br>
              <a:rPr lang="de-DE" b="1" dirty="0">
                <a:effectLst/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094880-5D9A-4D01-B1E5-80FCD0041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49506"/>
            <a:ext cx="10353762" cy="491714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effectLst/>
              </a:rPr>
              <a:t>Data Source:</a:t>
            </a:r>
            <a:br>
              <a:rPr lang="en-US" b="1" dirty="0">
                <a:effectLst/>
              </a:rPr>
            </a:br>
            <a:r>
              <a:rPr lang="en-US" dirty="0">
                <a:effectLst/>
              </a:rPr>
              <a:t>I will reuse the data source already implemented in the project in Week 3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Data Link: </a:t>
            </a:r>
            <a:r>
              <a:rPr lang="en-US" u="sng" dirty="0">
                <a:effectLst/>
                <a:hlinkClick r:id="rId2"/>
              </a:rPr>
              <a:t>https://en.wikipedia.org/wiki/List_of_postal_codes_of_Canada:_M</a:t>
            </a:r>
            <a:endParaRPr lang="en-US" u="sng" dirty="0">
              <a:effectLst/>
            </a:endParaRPr>
          </a:p>
          <a:p>
            <a:r>
              <a:rPr lang="en-US" b="1" dirty="0">
                <a:effectLst/>
              </a:rPr>
              <a:t>Foursquare API:</a:t>
            </a:r>
            <a:endParaRPr lang="de-DE" dirty="0">
              <a:effectLst/>
            </a:endParaRPr>
          </a:p>
          <a:p>
            <a:pPr marL="36900" lvl="0" indent="0">
              <a:buNone/>
            </a:pPr>
            <a:r>
              <a:rPr lang="de-DE" sz="2400" dirty="0" err="1">
                <a:effectLst/>
              </a:rPr>
              <a:t>Neighborhood</a:t>
            </a:r>
            <a:endParaRPr lang="de-DE" sz="2000" dirty="0">
              <a:effectLst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400" dirty="0" err="1">
                <a:effectLst/>
              </a:rPr>
              <a:t>Neighborhood</a:t>
            </a:r>
            <a:r>
              <a:rPr lang="de-DE" sz="2400" dirty="0">
                <a:effectLst/>
              </a:rPr>
              <a:t> </a:t>
            </a:r>
            <a:r>
              <a:rPr lang="de-DE" sz="2400" dirty="0" err="1">
                <a:effectLst/>
              </a:rPr>
              <a:t>latitude</a:t>
            </a:r>
            <a:endParaRPr lang="de-DE" sz="2000" dirty="0">
              <a:effectLst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400" dirty="0" err="1">
                <a:effectLst/>
              </a:rPr>
              <a:t>Neighborhood</a:t>
            </a:r>
            <a:r>
              <a:rPr lang="de-DE" sz="2400" dirty="0">
                <a:effectLst/>
              </a:rPr>
              <a:t> </a:t>
            </a:r>
            <a:r>
              <a:rPr lang="de-DE" sz="2400" dirty="0" err="1">
                <a:effectLst/>
              </a:rPr>
              <a:t>longitude</a:t>
            </a:r>
            <a:endParaRPr lang="de-DE" sz="2000" dirty="0">
              <a:effectLst/>
            </a:endParaRPr>
          </a:p>
          <a:p>
            <a:pPr marL="36900" lvl="0" indent="0">
              <a:buNone/>
            </a:pPr>
            <a:r>
              <a:rPr lang="de-DE" sz="2400" dirty="0" err="1">
                <a:effectLst/>
              </a:rPr>
              <a:t>Venue</a:t>
            </a:r>
            <a:endParaRPr lang="de-DE" sz="2000" dirty="0">
              <a:effectLst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</a:rPr>
              <a:t>Name of the venue e.g. the name of a store or restaurant</a:t>
            </a:r>
            <a:endParaRPr lang="de-DE" sz="2000" dirty="0">
              <a:effectLst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400" dirty="0" err="1">
                <a:effectLst/>
              </a:rPr>
              <a:t>Venue</a:t>
            </a:r>
            <a:r>
              <a:rPr lang="de-DE" sz="2400" dirty="0">
                <a:effectLst/>
              </a:rPr>
              <a:t> Latitude</a:t>
            </a:r>
            <a:endParaRPr lang="de-DE" sz="2000" dirty="0">
              <a:effectLst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400" dirty="0" err="1">
                <a:effectLst/>
              </a:rPr>
              <a:t>Venue</a:t>
            </a:r>
            <a:r>
              <a:rPr lang="de-DE" sz="2400" dirty="0">
                <a:effectLst/>
              </a:rPr>
              <a:t> </a:t>
            </a:r>
            <a:r>
              <a:rPr lang="de-DE" sz="2400" dirty="0" err="1">
                <a:effectLst/>
              </a:rPr>
              <a:t>Longitude</a:t>
            </a:r>
            <a:endParaRPr lang="de-DE" sz="2000" dirty="0">
              <a:effectLst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400" dirty="0" err="1">
                <a:effectLst/>
              </a:rPr>
              <a:t>Venue</a:t>
            </a:r>
            <a:r>
              <a:rPr lang="de-DE" sz="2400" dirty="0">
                <a:effectLst/>
              </a:rPr>
              <a:t> </a:t>
            </a:r>
            <a:r>
              <a:rPr lang="de-DE" sz="2400" dirty="0" err="1">
                <a:effectLst/>
              </a:rPr>
              <a:t>Category</a:t>
            </a:r>
            <a:endParaRPr lang="de-DE" sz="2000" dirty="0">
              <a:effectLst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039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FE29AA-FE95-4FED-B1C2-9F529E49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5059"/>
          </a:xfrm>
        </p:spPr>
        <p:txBody>
          <a:bodyPr>
            <a:normAutofit fontScale="90000"/>
          </a:bodyPr>
          <a:lstStyle/>
          <a:p>
            <a:pPr algn="l"/>
            <a:br>
              <a:rPr lang="de-DE" sz="5100" b="1" dirty="0"/>
            </a:br>
            <a:br>
              <a:rPr lang="de-DE" sz="5100" b="1" dirty="0"/>
            </a:br>
            <a:r>
              <a:rPr lang="de-DE" sz="5100" b="1" dirty="0"/>
              <a:t>3. </a:t>
            </a:r>
            <a:r>
              <a:rPr lang="en-US" sz="5100" b="1" dirty="0">
                <a:effectLst/>
              </a:rPr>
              <a:t>Methodology Section</a:t>
            </a:r>
            <a:br>
              <a:rPr lang="de-DE" dirty="0">
                <a:effectLst/>
              </a:rPr>
            </a:br>
            <a:br>
              <a:rPr lang="de-DE" b="1" dirty="0">
                <a:effectLst/>
              </a:rPr>
            </a:b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5AA7601-15ED-4921-AC8F-F49BCA89CA4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6" y="2238032"/>
            <a:ext cx="5765154" cy="345826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CB77D71-AFDC-4A04-B11F-7702B76CBF24}"/>
              </a:ext>
            </a:extLst>
          </p:cNvPr>
          <p:cNvSpPr/>
          <p:nvPr/>
        </p:nvSpPr>
        <p:spPr>
          <a:xfrm>
            <a:off x="748836" y="1803948"/>
            <a:ext cx="2136419" cy="396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e-DE" b="1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Map</a:t>
            </a:r>
            <a:r>
              <a:rPr lang="de-DE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b="1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de-DE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Scarborough</a:t>
            </a:r>
            <a:endParaRPr lang="de-DE" sz="20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5D61566-99CC-4862-B8B3-93999249AA43}"/>
              </a:ext>
            </a:extLst>
          </p:cNvPr>
          <p:cNvSpPr/>
          <p:nvPr/>
        </p:nvSpPr>
        <p:spPr>
          <a:xfrm>
            <a:off x="6925234" y="1580118"/>
            <a:ext cx="4517929" cy="431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Scarborough is a popular destination for new immigrants in Canada to reside in. As a result, it is one of the most multicultural and multicultural areas in the Greater Toronto Area, home to various religious groups and places of worship. Although immigration has become a hot topic in the past few years with many governments seeking more restrictions on immigrants and refugees, the general trend of immigration into Canada is one of the increases.</a:t>
            </a:r>
            <a:endParaRPr lang="de-DE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35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4618A-ED9C-424B-8BA0-54287977C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br>
              <a:rPr lang="de-DE" b="1" dirty="0"/>
            </a:br>
            <a:r>
              <a:rPr lang="de-DE" b="1" dirty="0"/>
              <a:t>3. </a:t>
            </a:r>
            <a:r>
              <a:rPr lang="en-US" b="1" dirty="0">
                <a:effectLst/>
              </a:rPr>
              <a:t>Methodology Section</a:t>
            </a:r>
            <a:br>
              <a:rPr lang="de-DE" dirty="0">
                <a:effectLst/>
              </a:rPr>
            </a:br>
            <a:br>
              <a:rPr lang="de-DE" b="1" dirty="0">
                <a:effectLst/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B09624-C47E-4968-8D82-9E1DE6412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76718"/>
            <a:ext cx="4850511" cy="564776"/>
          </a:xfrm>
        </p:spPr>
        <p:txBody>
          <a:bodyPr/>
          <a:lstStyle/>
          <a:p>
            <a:pPr marL="36900" indent="0">
              <a:buNone/>
            </a:pPr>
            <a:r>
              <a:rPr lang="en-US" b="1" dirty="0">
                <a:effectLst/>
              </a:rPr>
              <a:t>Using K-Means Clustering Approach</a:t>
            </a:r>
            <a:endParaRPr lang="de-DE" b="1" dirty="0">
              <a:effectLst/>
            </a:endParaRPr>
          </a:p>
          <a:p>
            <a:pPr marL="36900" indent="0">
              <a:buNone/>
            </a:pPr>
            <a:endParaRPr lang="de-DE" dirty="0">
              <a:effectLst/>
            </a:endParaRP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D3EB35-0040-4F6C-BDC1-68F912D7DCF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4" y="2718436"/>
            <a:ext cx="5760720" cy="227266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A140602-4CBD-4DEB-B4BE-A5DC016CA221}"/>
              </a:ext>
            </a:extLst>
          </p:cNvPr>
          <p:cNvSpPr/>
          <p:nvPr/>
        </p:nvSpPr>
        <p:spPr>
          <a:xfrm>
            <a:off x="6571129" y="1976718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sz="2300" b="1" dirty="0">
                <a:ea typeface="Times New Roman" panose="02020603050405020304" pitchFamily="18" charset="0"/>
              </a:rPr>
              <a:t>Most Common venues near Neighborhood</a:t>
            </a:r>
            <a:endParaRPr lang="de-DE" sz="2300" dirty="0"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23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2300" dirty="0">
              <a:ea typeface="Times New Roman" panose="0202060305040502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9866DF0-7D41-4FE6-ADFF-F37C79CB3D1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38" y="2718436"/>
            <a:ext cx="5760720" cy="2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76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88E28-79E3-4CDF-ACC2-495283FA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br>
              <a:rPr lang="de-DE" b="1" dirty="0">
                <a:effectLst/>
              </a:rPr>
            </a:br>
            <a:r>
              <a:rPr lang="de-DE" b="1" dirty="0">
                <a:effectLst/>
              </a:rPr>
              <a:t>4. </a:t>
            </a:r>
            <a:r>
              <a:rPr lang="de-DE" b="1" dirty="0" err="1">
                <a:effectLst/>
              </a:rPr>
              <a:t>Results</a:t>
            </a:r>
            <a:r>
              <a:rPr lang="de-DE" b="1" dirty="0">
                <a:effectLst/>
              </a:rPr>
              <a:t> </a:t>
            </a:r>
            <a:r>
              <a:rPr lang="de-DE" b="1" dirty="0" err="1">
                <a:effectLst/>
              </a:rPr>
              <a:t>Section</a:t>
            </a:r>
            <a:br>
              <a:rPr lang="de-DE" b="1" dirty="0">
                <a:effectLst/>
              </a:rPr>
            </a:b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7A6BB2D-9071-4ACD-91C6-D6AB5406E91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02" y="2627164"/>
            <a:ext cx="5769311" cy="336266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FCD09F5-A032-48E5-8562-4DEDA4974B5F}"/>
              </a:ext>
            </a:extLst>
          </p:cNvPr>
          <p:cNvSpPr/>
          <p:nvPr/>
        </p:nvSpPr>
        <p:spPr>
          <a:xfrm>
            <a:off x="3927207" y="1974919"/>
            <a:ext cx="3996928" cy="4729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de-DE" sz="23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e-DE" sz="23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3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23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 Clusters in Scarborough</a:t>
            </a:r>
            <a:endParaRPr lang="de-DE" sz="23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181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88E28-79E3-4CDF-ACC2-495283FA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br>
              <a:rPr lang="de-DE" b="1" dirty="0">
                <a:effectLst/>
              </a:rPr>
            </a:br>
            <a:r>
              <a:rPr lang="de-DE" b="1" dirty="0">
                <a:effectLst/>
              </a:rPr>
              <a:t>4. </a:t>
            </a:r>
            <a:r>
              <a:rPr lang="de-DE" b="1" dirty="0" err="1">
                <a:effectLst/>
              </a:rPr>
              <a:t>Results</a:t>
            </a:r>
            <a:r>
              <a:rPr lang="de-DE" b="1" dirty="0">
                <a:effectLst/>
              </a:rPr>
              <a:t> </a:t>
            </a:r>
            <a:r>
              <a:rPr lang="de-DE" b="1" dirty="0" err="1">
                <a:effectLst/>
              </a:rPr>
              <a:t>Section</a:t>
            </a:r>
            <a:br>
              <a:rPr lang="de-DE" b="1" dirty="0">
                <a:effectLst/>
              </a:rPr>
            </a:b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FCD09F5-A032-48E5-8562-4DEDA4974B5F}"/>
              </a:ext>
            </a:extLst>
          </p:cNvPr>
          <p:cNvSpPr/>
          <p:nvPr/>
        </p:nvSpPr>
        <p:spPr>
          <a:xfrm>
            <a:off x="475128" y="1974919"/>
            <a:ext cx="114927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Average Housing Price by Clusters in Scarborough            School Ratings by Clusters in Scarborough</a:t>
            </a:r>
            <a:endParaRPr lang="de-DE" sz="2000" dirty="0"/>
          </a:p>
          <a:p>
            <a:endParaRPr lang="de-DE" sz="200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8A35EDF-05F5-41D0-8BCA-4486E2675F4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5" y="2483048"/>
            <a:ext cx="5159188" cy="37147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C9640E-743A-46D6-9A53-2ACC6BE22B5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58" y="2483048"/>
            <a:ext cx="4949190" cy="407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03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88E28-79E3-4CDF-ACC2-495283FA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br>
              <a:rPr lang="de-DE" b="1" dirty="0">
                <a:effectLst/>
              </a:rPr>
            </a:br>
            <a:r>
              <a:rPr lang="de-DE" b="1" dirty="0">
                <a:effectLst/>
              </a:rPr>
              <a:t>4. </a:t>
            </a:r>
            <a:r>
              <a:rPr lang="en-US" b="1" dirty="0">
                <a:effectLst/>
              </a:rPr>
              <a:t>Conclusion Section</a:t>
            </a:r>
            <a:br>
              <a:rPr lang="de-DE" b="1" dirty="0">
                <a:effectLst/>
              </a:rPr>
            </a:b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25F11AC-AB73-4396-8067-449D1508E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Using k-means cluster algorithm, I separated the neighborhood into 10(Ten) different clusters and for 103 different </a:t>
            </a:r>
            <a:r>
              <a:rPr lang="en-US" dirty="0" err="1">
                <a:effectLst/>
              </a:rPr>
              <a:t>lattitude</a:t>
            </a:r>
            <a:r>
              <a:rPr lang="en-US" dirty="0">
                <a:effectLst/>
              </a:rPr>
              <a:t> and </a:t>
            </a:r>
            <a:r>
              <a:rPr lang="en-US" dirty="0" err="1">
                <a:effectLst/>
              </a:rPr>
              <a:t>logitude</a:t>
            </a:r>
            <a:r>
              <a:rPr lang="en-US" dirty="0">
                <a:effectLst/>
              </a:rPr>
              <a:t> from dataset</a:t>
            </a:r>
          </a:p>
          <a:p>
            <a:r>
              <a:rPr lang="en-US" dirty="0">
                <a:effectLst/>
              </a:rPr>
              <a:t>Using the charts above results presented to a particular neighborhood based on average house prices and school rating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6575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_2SEEDS">
      <a:dk1>
        <a:srgbClr val="000000"/>
      </a:dk1>
      <a:lt1>
        <a:srgbClr val="FFFFFF"/>
      </a:lt1>
      <a:dk2>
        <a:srgbClr val="412A24"/>
      </a:dk2>
      <a:lt2>
        <a:srgbClr val="E8E7E2"/>
      </a:lt2>
      <a:accent1>
        <a:srgbClr val="7F8CBA"/>
      </a:accent1>
      <a:accent2>
        <a:srgbClr val="85A9BD"/>
      </a:accent2>
      <a:accent3>
        <a:srgbClr val="A096C6"/>
      </a:accent3>
      <a:accent4>
        <a:srgbClr val="BA807F"/>
      </a:accent4>
      <a:accent5>
        <a:srgbClr val="BD9E85"/>
      </a:accent5>
      <a:accent6>
        <a:srgbClr val="ACA476"/>
      </a:accent6>
      <a:hlink>
        <a:srgbClr val="8E8256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</Words>
  <Application>Microsoft Office PowerPoint</Application>
  <PresentationFormat>Breitbild</PresentationFormat>
  <Paragraphs>37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Bodoni MT</vt:lpstr>
      <vt:lpstr>Goudy Old Style</vt:lpstr>
      <vt:lpstr>Wingdings</vt:lpstr>
      <vt:lpstr>Wingdings 2</vt:lpstr>
      <vt:lpstr>SlateVTI</vt:lpstr>
      <vt:lpstr>Capstone Project - The Battle of Neighborhoods </vt:lpstr>
      <vt:lpstr>1. Introduction</vt:lpstr>
      <vt:lpstr>Business Problems:</vt:lpstr>
      <vt:lpstr>2. Data Section </vt:lpstr>
      <vt:lpstr>  3. Methodology Section  </vt:lpstr>
      <vt:lpstr> 3. Methodology Section  </vt:lpstr>
      <vt:lpstr> 4. Results Section </vt:lpstr>
      <vt:lpstr> 4. Results Section </vt:lpstr>
      <vt:lpstr> 4. Conclusion Section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The Battle of Neighborhoods</dc:title>
  <dc:creator>Trang</dc:creator>
  <cp:lastModifiedBy>Trang</cp:lastModifiedBy>
  <cp:revision>5</cp:revision>
  <dcterms:created xsi:type="dcterms:W3CDTF">2020-03-13T13:38:10Z</dcterms:created>
  <dcterms:modified xsi:type="dcterms:W3CDTF">2020-03-13T14:13:46Z</dcterms:modified>
</cp:coreProperties>
</file>